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2"/>
  </p:notesMasterIdLst>
  <p:sldIdLst>
    <p:sldId id="272" r:id="rId2"/>
    <p:sldId id="257" r:id="rId3"/>
    <p:sldId id="268" r:id="rId4"/>
    <p:sldId id="269" r:id="rId5"/>
    <p:sldId id="260" r:id="rId6"/>
    <p:sldId id="270" r:id="rId7"/>
    <p:sldId id="267" r:id="rId8"/>
    <p:sldId id="263" r:id="rId9"/>
    <p:sldId id="264"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60" d="100"/>
          <a:sy n="60" d="100"/>
        </p:scale>
        <p:origin x="1140"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E60E8-D518-4B60-B744-E9EB4D7387F0}" type="datetimeFigureOut">
              <a:rPr lang="en-US" smtClean="0"/>
              <a:t>4/1/2015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D6C51-6511-4C1F-A8B6-82D85ED9EEDF}" type="slidenum">
              <a:rPr lang="en-US" smtClean="0"/>
              <a:t>‹#›</a:t>
            </a:fld>
            <a:endParaRPr lang="en-US"/>
          </a:p>
        </p:txBody>
      </p:sp>
    </p:spTree>
    <p:extLst>
      <p:ext uri="{BB962C8B-B14F-4D97-AF65-F5344CB8AC3E}">
        <p14:creationId xmlns:p14="http://schemas.microsoft.com/office/powerpoint/2010/main" val="126565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genome project classified by function</a:t>
            </a:r>
          </a:p>
          <a:p>
            <a:endParaRPr lang="en-US" dirty="0"/>
          </a:p>
        </p:txBody>
      </p:sp>
      <p:sp>
        <p:nvSpPr>
          <p:cNvPr id="4" name="Slide Number Placeholder 3"/>
          <p:cNvSpPr>
            <a:spLocks noGrp="1"/>
          </p:cNvSpPr>
          <p:nvPr>
            <p:ph type="sldNum" sz="quarter" idx="10"/>
          </p:nvPr>
        </p:nvSpPr>
        <p:spPr/>
        <p:txBody>
          <a:bodyPr/>
          <a:lstStyle/>
          <a:p>
            <a:fld id="{01AD6C51-6511-4C1F-A8B6-82D85ED9EEDF}" type="slidenum">
              <a:rPr lang="en-US" smtClean="0"/>
              <a:t>3</a:t>
            </a:fld>
            <a:endParaRPr lang="en-US"/>
          </a:p>
        </p:txBody>
      </p:sp>
    </p:spTree>
    <p:extLst>
      <p:ext uri="{BB962C8B-B14F-4D97-AF65-F5344CB8AC3E}">
        <p14:creationId xmlns:p14="http://schemas.microsoft.com/office/powerpoint/2010/main" val="987466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Fusion tags and primers have been successfully added to the vector</a:t>
            </a:r>
          </a:p>
          <a:p>
            <a:endParaRPr lang="en-US" dirty="0"/>
          </a:p>
        </p:txBody>
      </p:sp>
      <p:sp>
        <p:nvSpPr>
          <p:cNvPr id="4" name="Slide Number Placeholder 3"/>
          <p:cNvSpPr>
            <a:spLocks noGrp="1"/>
          </p:cNvSpPr>
          <p:nvPr>
            <p:ph type="sldNum" sz="quarter" idx="10"/>
          </p:nvPr>
        </p:nvSpPr>
        <p:spPr/>
        <p:txBody>
          <a:bodyPr/>
          <a:lstStyle/>
          <a:p>
            <a:fld id="{01AD6C51-6511-4C1F-A8B6-82D85ED9EEDF}" type="slidenum">
              <a:rPr lang="en-US" smtClean="0"/>
              <a:t>6</a:t>
            </a:fld>
            <a:endParaRPr lang="en-US"/>
          </a:p>
        </p:txBody>
      </p:sp>
    </p:spTree>
    <p:extLst>
      <p:ext uri="{BB962C8B-B14F-4D97-AF65-F5344CB8AC3E}">
        <p14:creationId xmlns:p14="http://schemas.microsoft.com/office/powerpoint/2010/main" val="302477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that this is brand new for our lab, how we had to find and even create new procedures, etc. </a:t>
            </a:r>
            <a:endParaRPr lang="en-US" dirty="0"/>
          </a:p>
        </p:txBody>
      </p:sp>
      <p:sp>
        <p:nvSpPr>
          <p:cNvPr id="4" name="Slide Number Placeholder 3"/>
          <p:cNvSpPr>
            <a:spLocks noGrp="1"/>
          </p:cNvSpPr>
          <p:nvPr>
            <p:ph type="sldNum" sz="quarter" idx="10"/>
          </p:nvPr>
        </p:nvSpPr>
        <p:spPr/>
        <p:txBody>
          <a:bodyPr/>
          <a:lstStyle/>
          <a:p>
            <a:fld id="{01AD6C51-6511-4C1F-A8B6-82D85ED9EEDF}" type="slidenum">
              <a:rPr lang="en-US" smtClean="0"/>
              <a:t>7</a:t>
            </a:fld>
            <a:endParaRPr lang="en-US"/>
          </a:p>
        </p:txBody>
      </p:sp>
    </p:spTree>
    <p:extLst>
      <p:ext uri="{BB962C8B-B14F-4D97-AF65-F5344CB8AC3E}">
        <p14:creationId xmlns:p14="http://schemas.microsoft.com/office/powerpoint/2010/main" val="2894301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62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0667" y="2502148"/>
            <a:ext cx="8062011" cy="1098303"/>
          </a:xfrm>
        </p:spPr>
        <p:txBody>
          <a:bodyPr>
            <a:normAutofit/>
          </a:bodyPr>
          <a:lstStyle>
            <a:lvl1pPr>
              <a:defRPr sz="3800"/>
            </a:lvl1pPr>
          </a:lstStyle>
          <a:p>
            <a:r>
              <a:rPr lang="en-US" smtClean="0"/>
              <a:t>Click to edit Master title style</a:t>
            </a:r>
            <a:endParaRPr lang="en-US" dirty="0"/>
          </a:p>
        </p:txBody>
      </p:sp>
      <p:sp>
        <p:nvSpPr>
          <p:cNvPr id="3" name="Subtitle 2"/>
          <p:cNvSpPr>
            <a:spLocks noGrp="1"/>
          </p:cNvSpPr>
          <p:nvPr>
            <p:ph type="subTitle" idx="1"/>
          </p:nvPr>
        </p:nvSpPr>
        <p:spPr>
          <a:xfrm>
            <a:off x="-101600" y="3600450"/>
            <a:ext cx="85344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6496DBB8-DDB7-4B68-867A-A9FDE6BD439A}" type="datetimeFigureOut">
              <a:rPr lang="en-US" smtClean="0"/>
              <a:t>4/1/2015</a:t>
            </a:fld>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defRPr>
            </a:lvl1pPr>
          </a:lstStyle>
          <a:p>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5400DFBD-DFFB-4E27-AC9B-35656FD51CFB}" type="slidenum">
              <a:rPr lang="en-US" smtClean="0"/>
              <a:t>‹#›</a:t>
            </a:fld>
            <a:endParaRPr lang="en-US"/>
          </a:p>
        </p:txBody>
      </p:sp>
    </p:spTree>
    <p:extLst>
      <p:ext uri="{BB962C8B-B14F-4D97-AF65-F5344CB8AC3E}">
        <p14:creationId xmlns:p14="http://schemas.microsoft.com/office/powerpoint/2010/main" val="3640071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rcRect l="4808" t="-46680" r="3061" b="7330"/>
          <a:stretch>
            <a:fillRect/>
          </a:stretch>
        </p:blipFill>
        <p:spPr bwMode="auto">
          <a:xfrm>
            <a:off x="9762067" y="-484188"/>
            <a:ext cx="247226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6496DBB8-DDB7-4B68-867A-A9FDE6BD439A}" type="datetimeFigureOut">
              <a:rPr lang="en-US" smtClean="0"/>
              <a:t>4/1/2015</a:t>
            </a:fld>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defRPr>
            </a:lvl1pPr>
          </a:lstStyle>
          <a:p>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5400DFBD-DFFB-4E27-AC9B-35656FD51CFB}" type="slidenum">
              <a:rPr lang="en-US" smtClean="0"/>
              <a:t>‹#›</a:t>
            </a:fld>
            <a:endParaRPr lang="en-US"/>
          </a:p>
        </p:txBody>
      </p:sp>
    </p:spTree>
    <p:extLst>
      <p:ext uri="{BB962C8B-B14F-4D97-AF65-F5344CB8AC3E}">
        <p14:creationId xmlns:p14="http://schemas.microsoft.com/office/powerpoint/2010/main" val="158776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rcRect l="4808" t="-46680" r="3061" b="7330"/>
          <a:stretch>
            <a:fillRect/>
          </a:stretch>
        </p:blipFill>
        <p:spPr bwMode="auto">
          <a:xfrm>
            <a:off x="9762067" y="-484188"/>
            <a:ext cx="247226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6496DBB8-DDB7-4B68-867A-A9FDE6BD439A}" type="datetimeFigureOut">
              <a:rPr lang="en-US" smtClean="0"/>
              <a:t>4/1/2015</a:t>
            </a:fld>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defRPr>
            </a:lvl1pPr>
          </a:lstStyle>
          <a:p>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5400DFBD-DFFB-4E27-AC9B-35656FD51CFB}" type="slidenum">
              <a:rPr lang="en-US" smtClean="0"/>
              <a:t>‹#›</a:t>
            </a:fld>
            <a:endParaRPr lang="en-US"/>
          </a:p>
        </p:txBody>
      </p:sp>
    </p:spTree>
    <p:extLst>
      <p:ext uri="{BB962C8B-B14F-4D97-AF65-F5344CB8AC3E}">
        <p14:creationId xmlns:p14="http://schemas.microsoft.com/office/powerpoint/2010/main" val="322494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rcRect l="4808" t="-46680" r="3061" b="7330"/>
          <a:stretch>
            <a:fillRect/>
          </a:stretch>
        </p:blipFill>
        <p:spPr bwMode="auto">
          <a:xfrm>
            <a:off x="9762067" y="-484188"/>
            <a:ext cx="247226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6496DBB8-DDB7-4B68-867A-A9FDE6BD439A}" type="datetimeFigureOut">
              <a:rPr lang="en-US" smtClean="0"/>
              <a:t>4/1/2015</a:t>
            </a:fld>
            <a:endParaRPr lang="en-US"/>
          </a:p>
        </p:txBody>
      </p:sp>
      <p:sp>
        <p:nvSpPr>
          <p:cNvPr id="6"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defRPr>
            </a:lvl1pPr>
          </a:lstStyle>
          <a:p>
            <a:endParaRPr lang="en-US"/>
          </a:p>
        </p:txBody>
      </p:sp>
      <p:sp>
        <p:nvSpPr>
          <p:cNvPr id="7"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5400DFBD-DFFB-4E27-AC9B-35656FD51CFB}" type="slidenum">
              <a:rPr lang="en-US" smtClean="0"/>
              <a:t>‹#›</a:t>
            </a:fld>
            <a:endParaRPr lang="en-US"/>
          </a:p>
        </p:txBody>
      </p:sp>
    </p:spTree>
    <p:extLst>
      <p:ext uri="{BB962C8B-B14F-4D97-AF65-F5344CB8AC3E}">
        <p14:creationId xmlns:p14="http://schemas.microsoft.com/office/powerpoint/2010/main" val="81343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6496DBB8-DDB7-4B68-867A-A9FDE6BD439A}" type="datetimeFigureOut">
              <a:rPr lang="en-US" smtClean="0"/>
              <a:t>4/1/2015</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defRPr>
            </a:lvl1p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5400DFBD-DFFB-4E27-AC9B-35656FD51CFB}" type="slidenum">
              <a:rPr lang="en-US" smtClean="0"/>
              <a:t>‹#›</a:t>
            </a:fld>
            <a:endParaRPr lang="en-US"/>
          </a:p>
        </p:txBody>
      </p:sp>
    </p:spTree>
    <p:extLst>
      <p:ext uri="{BB962C8B-B14F-4D97-AF65-F5344CB8AC3E}">
        <p14:creationId xmlns:p14="http://schemas.microsoft.com/office/powerpoint/2010/main" val="77631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l="4808" t="-46680" r="3061" b="7330"/>
          <a:stretch>
            <a:fillRect/>
          </a:stretch>
        </p:blipFill>
        <p:spPr bwMode="auto">
          <a:xfrm>
            <a:off x="9762067" y="-484188"/>
            <a:ext cx="247226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6496DBB8-DDB7-4B68-867A-A9FDE6BD439A}" type="datetimeFigureOut">
              <a:rPr lang="en-US" smtClean="0"/>
              <a:t>4/1/2015</a:t>
            </a:fld>
            <a:endParaRPr lang="en-US"/>
          </a:p>
        </p:txBody>
      </p:sp>
      <p:sp>
        <p:nvSpPr>
          <p:cNvPr id="7" name="Footer Placeholder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defRPr>
            </a:lvl1pPr>
          </a:lstStyle>
          <a:p>
            <a:endParaRPr lang="en-US"/>
          </a:p>
        </p:txBody>
      </p:sp>
      <p:sp>
        <p:nvSpPr>
          <p:cNvPr id="8"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5400DFBD-DFFB-4E27-AC9B-35656FD51CFB}" type="slidenum">
              <a:rPr lang="en-US" smtClean="0"/>
              <a:t>‹#›</a:t>
            </a:fld>
            <a:endParaRPr lang="en-US"/>
          </a:p>
        </p:txBody>
      </p:sp>
    </p:spTree>
    <p:extLst>
      <p:ext uri="{BB962C8B-B14F-4D97-AF65-F5344CB8AC3E}">
        <p14:creationId xmlns:p14="http://schemas.microsoft.com/office/powerpoint/2010/main" val="452174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print">
            <a:extLst>
              <a:ext uri="{28A0092B-C50C-407E-A947-70E740481C1C}">
                <a14:useLocalDpi xmlns:a14="http://schemas.microsoft.com/office/drawing/2010/main" val="0"/>
              </a:ext>
            </a:extLst>
          </a:blip>
          <a:srcRect l="4808" t="-46680" r="3061" b="7330"/>
          <a:stretch>
            <a:fillRect/>
          </a:stretch>
        </p:blipFill>
        <p:spPr bwMode="auto">
          <a:xfrm>
            <a:off x="9762067" y="-484188"/>
            <a:ext cx="247226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6496DBB8-DDB7-4B68-867A-A9FDE6BD439A}" type="datetimeFigureOut">
              <a:rPr lang="en-US" smtClean="0"/>
              <a:t>4/1/2015</a:t>
            </a:fld>
            <a:endParaRPr lang="en-US"/>
          </a:p>
        </p:txBody>
      </p:sp>
      <p:sp>
        <p:nvSpPr>
          <p:cNvPr id="9" name="Footer Placeholder 7"/>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defRPr>
            </a:lvl1pPr>
          </a:lstStyle>
          <a:p>
            <a:endParaRPr lang="en-US"/>
          </a:p>
        </p:txBody>
      </p:sp>
      <p:sp>
        <p:nvSpPr>
          <p:cNvPr id="10" name="Slide Number Placeholder 8"/>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5400DFBD-DFFB-4E27-AC9B-35656FD51CFB}" type="slidenum">
              <a:rPr lang="en-US" smtClean="0"/>
              <a:t>‹#›</a:t>
            </a:fld>
            <a:endParaRPr lang="en-US"/>
          </a:p>
        </p:txBody>
      </p:sp>
    </p:spTree>
    <p:extLst>
      <p:ext uri="{BB962C8B-B14F-4D97-AF65-F5344CB8AC3E}">
        <p14:creationId xmlns:p14="http://schemas.microsoft.com/office/powerpoint/2010/main" val="110476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p:cNvPicPr>
            <a:picLocks noChangeAspect="1"/>
          </p:cNvPicPr>
          <p:nvPr/>
        </p:nvPicPr>
        <p:blipFill>
          <a:blip r:embed="rId2" cstate="print">
            <a:extLst>
              <a:ext uri="{28A0092B-C50C-407E-A947-70E740481C1C}">
                <a14:useLocalDpi xmlns:a14="http://schemas.microsoft.com/office/drawing/2010/main" val="0"/>
              </a:ext>
            </a:extLst>
          </a:blip>
          <a:srcRect l="4808" t="-46680" r="3061" b="7330"/>
          <a:stretch>
            <a:fillRect/>
          </a:stretch>
        </p:blipFill>
        <p:spPr bwMode="auto">
          <a:xfrm>
            <a:off x="9762067" y="-484188"/>
            <a:ext cx="247226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6496DBB8-DDB7-4B68-867A-A9FDE6BD439A}" type="datetimeFigureOut">
              <a:rPr lang="en-US" smtClean="0"/>
              <a:t>4/1/2015</a:t>
            </a:fld>
            <a:endParaRPr lang="en-US"/>
          </a:p>
        </p:txBody>
      </p:sp>
      <p:sp>
        <p:nvSpPr>
          <p:cNvPr id="5" name="Footer Placeholder 3"/>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defRPr>
            </a:lvl1pPr>
          </a:lstStyle>
          <a:p>
            <a:endParaRPr lang="en-US"/>
          </a:p>
        </p:txBody>
      </p:sp>
      <p:sp>
        <p:nvSpPr>
          <p:cNvPr id="6"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5400DFBD-DFFB-4E27-AC9B-35656FD51CFB}" type="slidenum">
              <a:rPr lang="en-US" smtClean="0"/>
              <a:t>‹#›</a:t>
            </a:fld>
            <a:endParaRPr lang="en-US"/>
          </a:p>
        </p:txBody>
      </p:sp>
    </p:spTree>
    <p:extLst>
      <p:ext uri="{BB962C8B-B14F-4D97-AF65-F5344CB8AC3E}">
        <p14:creationId xmlns:p14="http://schemas.microsoft.com/office/powerpoint/2010/main" val="512721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extLst>
              <a:ext uri="{28A0092B-C50C-407E-A947-70E740481C1C}">
                <a14:useLocalDpi xmlns:a14="http://schemas.microsoft.com/office/drawing/2010/main" val="0"/>
              </a:ext>
            </a:extLst>
          </a:blip>
          <a:srcRect l="4808" t="-46680" r="3061" b="7330"/>
          <a:stretch>
            <a:fillRect/>
          </a:stretch>
        </p:blipFill>
        <p:spPr bwMode="auto">
          <a:xfrm>
            <a:off x="9762067" y="-484188"/>
            <a:ext cx="247226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6496DBB8-DDB7-4B68-867A-A9FDE6BD439A}" type="datetimeFigureOut">
              <a:rPr lang="en-US" smtClean="0"/>
              <a:t>4/1/2015</a:t>
            </a:fld>
            <a:endParaRPr lang="en-US"/>
          </a:p>
        </p:txBody>
      </p:sp>
      <p:sp>
        <p:nvSpPr>
          <p:cNvPr id="4" name="Footer Placeholder 2"/>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defRPr>
            </a:lvl1pPr>
          </a:lstStyle>
          <a:p>
            <a:endParaRPr lang="en-US"/>
          </a:p>
        </p:txBody>
      </p:sp>
      <p:sp>
        <p:nvSpPr>
          <p:cNvPr id="5"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5400DFBD-DFFB-4E27-AC9B-35656FD51CFB}" type="slidenum">
              <a:rPr lang="en-US" smtClean="0"/>
              <a:t>‹#›</a:t>
            </a:fld>
            <a:endParaRPr lang="en-US"/>
          </a:p>
        </p:txBody>
      </p:sp>
    </p:spTree>
    <p:extLst>
      <p:ext uri="{BB962C8B-B14F-4D97-AF65-F5344CB8AC3E}">
        <p14:creationId xmlns:p14="http://schemas.microsoft.com/office/powerpoint/2010/main" val="76628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l="4808" t="-46680" r="3061" b="7330"/>
          <a:stretch>
            <a:fillRect/>
          </a:stretch>
        </p:blipFill>
        <p:spPr bwMode="auto">
          <a:xfrm>
            <a:off x="9762067" y="-484188"/>
            <a:ext cx="247226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6496DBB8-DDB7-4B68-867A-A9FDE6BD439A}" type="datetimeFigureOut">
              <a:rPr lang="en-US" smtClean="0"/>
              <a:t>4/1/2015</a:t>
            </a:fld>
            <a:endParaRPr lang="en-US"/>
          </a:p>
        </p:txBody>
      </p:sp>
      <p:sp>
        <p:nvSpPr>
          <p:cNvPr id="7" name="Footer Placeholder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defRPr>
            </a:lvl1pPr>
          </a:lstStyle>
          <a:p>
            <a:endParaRPr lang="en-US"/>
          </a:p>
        </p:txBody>
      </p:sp>
      <p:sp>
        <p:nvSpPr>
          <p:cNvPr id="8"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5400DFBD-DFFB-4E27-AC9B-35656FD51CFB}" type="slidenum">
              <a:rPr lang="en-US" smtClean="0"/>
              <a:t>‹#›</a:t>
            </a:fld>
            <a:endParaRPr lang="en-US"/>
          </a:p>
        </p:txBody>
      </p:sp>
    </p:spTree>
    <p:extLst>
      <p:ext uri="{BB962C8B-B14F-4D97-AF65-F5344CB8AC3E}">
        <p14:creationId xmlns:p14="http://schemas.microsoft.com/office/powerpoint/2010/main" val="2235786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l="4808" t="-46680" r="3061" b="7330"/>
          <a:stretch>
            <a:fillRect/>
          </a:stretch>
        </p:blipFill>
        <p:spPr bwMode="auto">
          <a:xfrm>
            <a:off x="9762067" y="-484188"/>
            <a:ext cx="247226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6496DBB8-DDB7-4B68-867A-A9FDE6BD439A}" type="datetimeFigureOut">
              <a:rPr lang="en-US" smtClean="0"/>
              <a:t>4/1/2015</a:t>
            </a:fld>
            <a:endParaRPr lang="en-US"/>
          </a:p>
        </p:txBody>
      </p:sp>
      <p:sp>
        <p:nvSpPr>
          <p:cNvPr id="7" name="Footer Placeholder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ea typeface="+mn-ea"/>
              </a:defRPr>
            </a:lvl1pPr>
          </a:lstStyle>
          <a:p>
            <a:endParaRPr lang="en-US"/>
          </a:p>
        </p:txBody>
      </p:sp>
      <p:sp>
        <p:nvSpPr>
          <p:cNvPr id="8"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fld id="{5400DFBD-DFFB-4E27-AC9B-35656FD51CFB}" type="slidenum">
              <a:rPr lang="en-US" smtClean="0"/>
              <a:t>‹#›</a:t>
            </a:fld>
            <a:endParaRPr lang="en-US"/>
          </a:p>
        </p:txBody>
      </p:sp>
    </p:spTree>
    <p:extLst>
      <p:ext uri="{BB962C8B-B14F-4D97-AF65-F5344CB8AC3E}">
        <p14:creationId xmlns:p14="http://schemas.microsoft.com/office/powerpoint/2010/main" val="337849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2004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75733" y="70802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8" name="Text Placeholder 2"/>
          <p:cNvSpPr>
            <a:spLocks noGrp="1"/>
          </p:cNvSpPr>
          <p:nvPr>
            <p:ph type="body" idx="1"/>
          </p:nvPr>
        </p:nvSpPr>
        <p:spPr bwMode="auto">
          <a:xfrm>
            <a:off x="575733" y="194971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29" name="Picture 4"/>
          <p:cNvPicPr>
            <a:picLocks noChangeAspect="1"/>
          </p:cNvPicPr>
          <p:nvPr/>
        </p:nvPicPr>
        <p:blipFill>
          <a:blip r:embed="rId14" cstate="print">
            <a:extLst>
              <a:ext uri="{28A0092B-C50C-407E-A947-70E740481C1C}">
                <a14:useLocalDpi xmlns:a14="http://schemas.microsoft.com/office/drawing/2010/main" val="0"/>
              </a:ext>
            </a:extLst>
          </a:blip>
          <a:srcRect l="4808" t="-46680" r="3061" b="7330"/>
          <a:stretch>
            <a:fillRect/>
          </a:stretch>
        </p:blipFill>
        <p:spPr bwMode="auto">
          <a:xfrm>
            <a:off x="9762067" y="-484188"/>
            <a:ext cx="247226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userDrawn="1"/>
        </p:nvGrpSpPr>
        <p:grpSpPr>
          <a:xfrm>
            <a:off x="10716367" y="806716"/>
            <a:ext cx="1337481" cy="819120"/>
            <a:chOff x="0" y="5500048"/>
            <a:chExt cx="1891931" cy="1173962"/>
          </a:xfrm>
        </p:grpSpPr>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5500048"/>
              <a:ext cx="879372" cy="1173962"/>
            </a:xfrm>
            <a:prstGeom prst="rect">
              <a:avLst/>
            </a:prstGeom>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79373" y="5650174"/>
              <a:ext cx="1012558" cy="840424"/>
            </a:xfrm>
            <a:prstGeom prst="rect">
              <a:avLst/>
            </a:prstGeom>
          </p:spPr>
        </p:pic>
      </p:grpSp>
    </p:spTree>
    <p:extLst>
      <p:ext uri="{BB962C8B-B14F-4D97-AF65-F5344CB8AC3E}">
        <p14:creationId xmlns:p14="http://schemas.microsoft.com/office/powerpoint/2010/main" val="78736029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6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324" y="1818389"/>
            <a:ext cx="7947124" cy="1749194"/>
          </a:xfrm>
        </p:spPr>
        <p:txBody>
          <a:bodyPr rtlCol="0">
            <a:noAutofit/>
          </a:bodyPr>
          <a:lstStyle/>
          <a:p>
            <a:pPr fontAlgn="auto">
              <a:spcAft>
                <a:spcPts val="0"/>
              </a:spcAft>
              <a:defRPr/>
            </a:pPr>
            <a:r>
              <a:rPr lang="en-US" sz="4900" dirty="0" smtClean="0"/>
              <a:t/>
            </a:r>
            <a:br>
              <a:rPr lang="en-US" sz="4900" dirty="0" smtClean="0"/>
            </a:br>
            <a:r>
              <a:rPr lang="en-US" sz="4900" b="1" dirty="0" smtClean="0"/>
              <a:t>High-Throughput </a:t>
            </a:r>
            <a:r>
              <a:rPr lang="en-US" sz="4900" b="1" dirty="0"/>
              <a:t>Protein Production in Insect Cells</a:t>
            </a:r>
            <a:endParaRPr lang="en-US" sz="4900" b="1" kern="900" spc="-150" dirty="0">
              <a:solidFill>
                <a:srgbClr val="8D0528"/>
              </a:solidFill>
              <a:latin typeface="Arial"/>
              <a:ea typeface="+mj-ea"/>
              <a:cs typeface="Arial"/>
            </a:endParaRPr>
          </a:p>
        </p:txBody>
      </p:sp>
      <p:sp>
        <p:nvSpPr>
          <p:cNvPr id="3" name="Subtitle 2"/>
          <p:cNvSpPr>
            <a:spLocks noGrp="1"/>
          </p:cNvSpPr>
          <p:nvPr>
            <p:ph type="subTitle" idx="1"/>
          </p:nvPr>
        </p:nvSpPr>
        <p:spPr>
          <a:xfrm>
            <a:off x="0" y="5741069"/>
            <a:ext cx="8300049" cy="1752600"/>
          </a:xfrm>
        </p:spPr>
        <p:txBody>
          <a:bodyPr rtlCol="0">
            <a:noAutofit/>
          </a:bodyPr>
          <a:lstStyle/>
          <a:p>
            <a:pPr algn="ctr"/>
            <a:r>
              <a:rPr lang="en-US" sz="2400" dirty="0">
                <a:solidFill>
                  <a:schemeClr val="tx1"/>
                </a:solidFill>
              </a:rPr>
              <a:t>April 18, 2015</a:t>
            </a:r>
          </a:p>
          <a:p>
            <a:pPr algn="ctr"/>
            <a:r>
              <a:rPr lang="en-US" sz="2400" dirty="0">
                <a:solidFill>
                  <a:schemeClr val="tx1"/>
                </a:solidFill>
              </a:rPr>
              <a:t>24th Annual Arizona/NASA Undergraduate Research Symposium</a:t>
            </a:r>
          </a:p>
          <a:p>
            <a:pPr algn="l"/>
            <a:r>
              <a:rPr lang="en-US" sz="2400" dirty="0">
                <a:solidFill>
                  <a:schemeClr val="tx1"/>
                </a:solidFill>
              </a:rPr>
              <a:t> </a:t>
            </a:r>
            <a:endParaRPr lang="en-US" sz="2400" dirty="0">
              <a:solidFill>
                <a:schemeClr val="tx1"/>
              </a:solidFill>
              <a:latin typeface="Arial"/>
              <a:ea typeface="+mn-ea"/>
              <a:cs typeface="Arial"/>
            </a:endParaRPr>
          </a:p>
        </p:txBody>
      </p:sp>
      <p:grpSp>
        <p:nvGrpSpPr>
          <p:cNvPr id="6" name="Group 5"/>
          <p:cNvGrpSpPr/>
          <p:nvPr/>
        </p:nvGrpSpPr>
        <p:grpSpPr>
          <a:xfrm>
            <a:off x="10507819" y="134084"/>
            <a:ext cx="1337481" cy="819120"/>
            <a:chOff x="0" y="5500048"/>
            <a:chExt cx="1891931" cy="1173962"/>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00048"/>
              <a:ext cx="879372" cy="117396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373" y="5650174"/>
              <a:ext cx="1012558" cy="840424"/>
            </a:xfrm>
            <a:prstGeom prst="rect">
              <a:avLst/>
            </a:prstGeom>
          </p:spPr>
        </p:pic>
      </p:grpSp>
      <p:sp>
        <p:nvSpPr>
          <p:cNvPr id="12" name="Rectangle 11"/>
          <p:cNvSpPr/>
          <p:nvPr/>
        </p:nvSpPr>
        <p:spPr>
          <a:xfrm>
            <a:off x="505324" y="3828555"/>
            <a:ext cx="6282225" cy="954107"/>
          </a:xfrm>
          <a:prstGeom prst="rect">
            <a:avLst/>
          </a:prstGeom>
        </p:spPr>
        <p:txBody>
          <a:bodyPr wrap="square">
            <a:spAutoFit/>
          </a:bodyPr>
          <a:lstStyle/>
          <a:p>
            <a:r>
              <a:rPr lang="en-US" sz="2800" dirty="0"/>
              <a:t>Sarah McBryan</a:t>
            </a:r>
          </a:p>
          <a:p>
            <a:r>
              <a:rPr lang="en-US" sz="2800" dirty="0"/>
              <a:t>Mentors: Andrea Throop and Justin Saul</a:t>
            </a:r>
          </a:p>
        </p:txBody>
      </p:sp>
    </p:spTree>
    <p:extLst>
      <p:ext uri="{BB962C8B-B14F-4D97-AF65-F5344CB8AC3E}">
        <p14:creationId xmlns:p14="http://schemas.microsoft.com/office/powerpoint/2010/main" val="680359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304" y="2463884"/>
            <a:ext cx="7555833" cy="3070642"/>
          </a:xfrm>
        </p:spPr>
        <p:txBody>
          <a:bodyPr>
            <a:normAutofit/>
          </a:bodyPr>
          <a:lstStyle/>
          <a:p>
            <a:r>
              <a:rPr lang="en-US" sz="3200" dirty="0" smtClean="0"/>
              <a:t>Thank you to the </a:t>
            </a:r>
            <a:r>
              <a:rPr lang="en-US" sz="3200" dirty="0" err="1" smtClean="0"/>
              <a:t>LaBaer</a:t>
            </a:r>
            <a:r>
              <a:rPr lang="en-US" sz="3200" dirty="0" smtClean="0"/>
              <a:t> </a:t>
            </a:r>
            <a:r>
              <a:rPr lang="en-US" sz="3200" dirty="0" smtClean="0"/>
              <a:t>Laboratories at Biodesign, my mentors Andrea Throop and Justin Saul, my teammates David Haddad and Hannah Johnson, and the NASA Space Grant program for funding me.</a:t>
            </a:r>
            <a:endParaRPr lang="en-US" sz="3200" dirty="0"/>
          </a:p>
        </p:txBody>
      </p:sp>
    </p:spTree>
    <p:extLst>
      <p:ext uri="{BB962C8B-B14F-4D97-AF65-F5344CB8AC3E}">
        <p14:creationId xmlns:p14="http://schemas.microsoft.com/office/powerpoint/2010/main" val="894990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Table of Contents:</a:t>
            </a:r>
            <a:endParaRPr lang="en-US" dirty="0"/>
          </a:p>
        </p:txBody>
      </p:sp>
      <p:sp>
        <p:nvSpPr>
          <p:cNvPr id="3" name="Content Placeholder 2"/>
          <p:cNvSpPr>
            <a:spLocks noGrp="1"/>
          </p:cNvSpPr>
          <p:nvPr>
            <p:ph idx="1"/>
          </p:nvPr>
        </p:nvSpPr>
        <p:spPr/>
        <p:txBody>
          <a:bodyPr/>
          <a:lstStyle/>
          <a:p>
            <a:r>
              <a:rPr lang="en-US" dirty="0" smtClean="0"/>
              <a:t>Background of Proteins</a:t>
            </a:r>
          </a:p>
          <a:p>
            <a:r>
              <a:rPr lang="en-US" dirty="0" smtClean="0"/>
              <a:t>Purpose</a:t>
            </a:r>
          </a:p>
          <a:p>
            <a:r>
              <a:rPr lang="en-US" dirty="0" smtClean="0"/>
              <a:t>Method: Cloning</a:t>
            </a:r>
          </a:p>
          <a:p>
            <a:r>
              <a:rPr lang="en-US" dirty="0" smtClean="0"/>
              <a:t>Results: Cloning</a:t>
            </a:r>
          </a:p>
          <a:p>
            <a:r>
              <a:rPr lang="en-US" dirty="0" smtClean="0"/>
              <a:t>Method: Insect Cell Culture and Protein Expression</a:t>
            </a:r>
          </a:p>
          <a:p>
            <a:r>
              <a:rPr lang="en-US" dirty="0" smtClean="0"/>
              <a:t>Results: Cell Culture</a:t>
            </a:r>
          </a:p>
          <a:p>
            <a:r>
              <a:rPr lang="en-US" dirty="0" smtClean="0"/>
              <a:t>Future Project Ventures</a:t>
            </a:r>
          </a:p>
          <a:p>
            <a:endParaRPr lang="en-US" dirty="0" smtClean="0"/>
          </a:p>
        </p:txBody>
      </p:sp>
      <p:grpSp>
        <p:nvGrpSpPr>
          <p:cNvPr id="4" name="Group 3"/>
          <p:cNvGrpSpPr/>
          <p:nvPr/>
        </p:nvGrpSpPr>
        <p:grpSpPr>
          <a:xfrm>
            <a:off x="10636156" y="781081"/>
            <a:ext cx="1337481" cy="819120"/>
            <a:chOff x="0" y="5500048"/>
            <a:chExt cx="1891931" cy="117396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00048"/>
              <a:ext cx="879372" cy="11739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373" y="5650174"/>
              <a:ext cx="1012558" cy="840424"/>
            </a:xfrm>
            <a:prstGeom prst="rect">
              <a:avLst/>
            </a:prstGeom>
          </p:spPr>
        </p:pic>
      </p:grpSp>
    </p:spTree>
    <p:extLst>
      <p:ext uri="{BB962C8B-B14F-4D97-AF65-F5344CB8AC3E}">
        <p14:creationId xmlns:p14="http://schemas.microsoft.com/office/powerpoint/2010/main" val="160666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 y="529030"/>
            <a:ext cx="10972800" cy="1143000"/>
          </a:xfrm>
        </p:spPr>
        <p:txBody>
          <a:bodyPr/>
          <a:lstStyle/>
          <a:p>
            <a:r>
              <a:rPr lang="en-US" dirty="0" smtClean="0"/>
              <a:t>Proteins:</a:t>
            </a:r>
            <a:endParaRPr lang="en-US" dirty="0"/>
          </a:p>
        </p:txBody>
      </p:sp>
      <p:sp>
        <p:nvSpPr>
          <p:cNvPr id="3" name="Content Placeholder 2"/>
          <p:cNvSpPr>
            <a:spLocks noGrp="1"/>
          </p:cNvSpPr>
          <p:nvPr>
            <p:ph idx="1"/>
          </p:nvPr>
        </p:nvSpPr>
        <p:spPr>
          <a:xfrm>
            <a:off x="0" y="1500668"/>
            <a:ext cx="8824940" cy="4525963"/>
          </a:xfrm>
        </p:spPr>
        <p:txBody>
          <a:bodyPr/>
          <a:lstStyle/>
          <a:p>
            <a:r>
              <a:rPr lang="en-US" dirty="0"/>
              <a:t>Proteins </a:t>
            </a:r>
            <a:r>
              <a:rPr lang="en-US" dirty="0" smtClean="0"/>
              <a:t>are </a:t>
            </a:r>
            <a:r>
              <a:rPr lang="en-US" dirty="0"/>
              <a:t>machines that perform nearly all biological molecular </a:t>
            </a:r>
            <a:r>
              <a:rPr lang="en-US" dirty="0" smtClean="0"/>
              <a:t>functions</a:t>
            </a:r>
          </a:p>
          <a:p>
            <a:r>
              <a:rPr lang="en-US" dirty="0" smtClean="0"/>
              <a:t>The human </a:t>
            </a:r>
            <a:r>
              <a:rPr lang="en-US" dirty="0"/>
              <a:t>proteome </a:t>
            </a:r>
            <a:r>
              <a:rPr lang="en-US" dirty="0" smtClean="0"/>
              <a:t>is all the proteins in the human </a:t>
            </a:r>
            <a:r>
              <a:rPr lang="en-US" dirty="0"/>
              <a:t>body</a:t>
            </a:r>
            <a:endParaRPr lang="en-US" dirty="0" smtClean="0"/>
          </a:p>
          <a:p>
            <a:r>
              <a:rPr lang="en-US" dirty="0" smtClean="0"/>
              <a:t>Approximately 75</a:t>
            </a:r>
            <a:r>
              <a:rPr lang="en-US" dirty="0"/>
              <a:t>% of the proteome lacks good </a:t>
            </a:r>
            <a:r>
              <a:rPr lang="en-US" dirty="0" smtClean="0"/>
              <a:t>characterization</a:t>
            </a:r>
            <a:r>
              <a:rPr lang="en-US" baseline="30000" dirty="0" smtClean="0"/>
              <a:t>1</a:t>
            </a:r>
            <a:r>
              <a:rPr lang="en-US" dirty="0" smtClean="0"/>
              <a:t> </a:t>
            </a:r>
            <a:endParaRPr lang="en-US" dirty="0"/>
          </a:p>
          <a:p>
            <a:r>
              <a:rPr lang="en-US" dirty="0"/>
              <a:t>15% has been barely studied at </a:t>
            </a:r>
            <a:r>
              <a:rPr lang="en-US" dirty="0" smtClean="0"/>
              <a:t>all</a:t>
            </a:r>
            <a:r>
              <a:rPr lang="en-US" baseline="30000" dirty="0" smtClean="0"/>
              <a:t>2</a:t>
            </a:r>
            <a:r>
              <a:rPr lang="en-US" dirty="0" smtClean="0"/>
              <a:t> </a:t>
            </a:r>
          </a:p>
          <a:p>
            <a:pPr marL="0" indent="0">
              <a:buNone/>
            </a:pPr>
            <a:endParaRPr lang="en-US" dirty="0" smtClean="0"/>
          </a:p>
          <a:p>
            <a:endParaRPr lang="en-US" dirty="0" smtClean="0"/>
          </a:p>
          <a:p>
            <a:pPr>
              <a:buAutoNum type="arabicPeriod"/>
            </a:pPr>
            <a:r>
              <a:rPr lang="en-US" sz="1800" dirty="0"/>
              <a:t>Protein Data Bank. http://www.rcsb.org/pdb/home/home.do</a:t>
            </a:r>
            <a:endParaRPr lang="en-US" sz="1800" dirty="0" smtClean="0"/>
          </a:p>
          <a:p>
            <a:pPr>
              <a:buFont typeface="Arial" panose="020B0604020202020204" pitchFamily="34" charset="0"/>
              <a:buAutoNum type="arabicPeriod"/>
            </a:pPr>
            <a:r>
              <a:rPr lang="en-US" sz="1800" dirty="0"/>
              <a:t>Kim et al. A draft map of the human proteome. </a:t>
            </a:r>
            <a:r>
              <a:rPr lang="en-US" sz="1800" i="1" dirty="0"/>
              <a:t>Nature</a:t>
            </a:r>
            <a:r>
              <a:rPr lang="en-US" sz="1800" dirty="0"/>
              <a:t>. 509, 575–581. 29 May 2014</a:t>
            </a:r>
          </a:p>
          <a:p>
            <a:pPr>
              <a:buAutoNum type="arabicPeriod"/>
            </a:pPr>
            <a:endParaRPr lang="en-US" sz="1800" dirty="0"/>
          </a:p>
          <a:p>
            <a:pPr marL="0" indent="0">
              <a:buNone/>
            </a:pPr>
            <a:endParaRPr lang="en-US" dirty="0" smtClean="0"/>
          </a:p>
          <a:p>
            <a:endParaRPr lang="en-US" dirty="0" smtClean="0">
              <a:solidFill>
                <a:schemeClr val="accent6">
                  <a:lumMod val="75000"/>
                </a:schemeClr>
              </a:solidFill>
            </a:endParaRPr>
          </a:p>
        </p:txBody>
      </p:sp>
      <p:pic>
        <p:nvPicPr>
          <p:cNvPr id="1036" name="Picture 12" descr="http://upload.wikimedia.org/wikipedia/commons/d/df/Myoglobin-1mb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7839" y="2180558"/>
            <a:ext cx="3635421" cy="3846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7109852" y="6585758"/>
            <a:ext cx="1362489" cy="338554"/>
          </a:xfrm>
          <a:prstGeom prst="rect">
            <a:avLst/>
          </a:prstGeom>
        </p:spPr>
        <p:txBody>
          <a:bodyPr wrap="none">
            <a:spAutoFit/>
          </a:bodyPr>
          <a:lstStyle/>
          <a:p>
            <a:r>
              <a:rPr lang="en-US" sz="1600" dirty="0">
                <a:solidFill>
                  <a:schemeClr val="bg1"/>
                </a:solidFill>
              </a:rPr>
              <a:t>PDB ID </a:t>
            </a:r>
            <a:r>
              <a:rPr lang="en-US" sz="1600" dirty="0" smtClean="0">
                <a:solidFill>
                  <a:schemeClr val="bg1"/>
                </a:solidFill>
              </a:rPr>
              <a:t>1MBA;</a:t>
            </a:r>
            <a:endParaRPr lang="en-US" sz="1600" dirty="0">
              <a:solidFill>
                <a:schemeClr val="bg1"/>
              </a:solidFill>
            </a:endParaRPr>
          </a:p>
        </p:txBody>
      </p:sp>
      <p:sp>
        <p:nvSpPr>
          <p:cNvPr id="8" name="Rectangle 7"/>
          <p:cNvSpPr/>
          <p:nvPr/>
        </p:nvSpPr>
        <p:spPr>
          <a:xfrm>
            <a:off x="8417839" y="6585758"/>
            <a:ext cx="3896067" cy="338554"/>
          </a:xfrm>
          <a:prstGeom prst="rect">
            <a:avLst/>
          </a:prstGeom>
        </p:spPr>
        <p:txBody>
          <a:bodyPr wrap="none">
            <a:spAutoFit/>
          </a:bodyPr>
          <a:lstStyle/>
          <a:p>
            <a:r>
              <a:rPr lang="en-US" sz="1600" dirty="0" smtClean="0">
                <a:solidFill>
                  <a:schemeClr val="bg1"/>
                </a:solidFill>
              </a:rPr>
              <a:t>Nature: A </a:t>
            </a:r>
            <a:r>
              <a:rPr lang="en-US" sz="1600" dirty="0">
                <a:solidFill>
                  <a:schemeClr val="bg1"/>
                </a:solidFill>
              </a:rPr>
              <a:t>draft map of the human proteome</a:t>
            </a:r>
            <a:endParaRPr lang="en-US" sz="1600" dirty="0">
              <a:solidFill>
                <a:schemeClr val="bg1"/>
              </a:solidFill>
            </a:endParaRPr>
          </a:p>
        </p:txBody>
      </p:sp>
      <p:sp>
        <p:nvSpPr>
          <p:cNvPr id="10" name="Rectangle 4"/>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862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a:t>
            </a:r>
            <a:endParaRPr lang="en-US" dirty="0"/>
          </a:p>
        </p:txBody>
      </p:sp>
      <p:sp>
        <p:nvSpPr>
          <p:cNvPr id="3" name="Content Placeholder 2"/>
          <p:cNvSpPr>
            <a:spLocks noGrp="1"/>
          </p:cNvSpPr>
          <p:nvPr>
            <p:ph idx="1"/>
          </p:nvPr>
        </p:nvSpPr>
        <p:spPr>
          <a:xfrm>
            <a:off x="838200" y="1633119"/>
            <a:ext cx="10515600" cy="4351338"/>
          </a:xfrm>
        </p:spPr>
        <p:txBody>
          <a:bodyPr/>
          <a:lstStyle/>
          <a:p>
            <a:r>
              <a:rPr lang="en-US" dirty="0" smtClean="0"/>
              <a:t>To adequately address any proteome, large quantities of many different proteins are needed. </a:t>
            </a:r>
          </a:p>
          <a:p>
            <a:pPr lvl="1"/>
            <a:r>
              <a:rPr lang="en-US" dirty="0" smtClean="0"/>
              <a:t>Large </a:t>
            </a:r>
            <a:r>
              <a:rPr lang="en-US" dirty="0" smtClean="0"/>
              <a:t>scale studies require adequate numbers of </a:t>
            </a:r>
            <a:r>
              <a:rPr lang="en-US" dirty="0" smtClean="0"/>
              <a:t>proteins</a:t>
            </a:r>
          </a:p>
          <a:p>
            <a:r>
              <a:rPr lang="en-US" dirty="0" smtClean="0"/>
              <a:t>A </a:t>
            </a:r>
            <a:r>
              <a:rPr lang="en-US" dirty="0" smtClean="0"/>
              <a:t>pipeline, or assembly/factory line, is needed provide samples for researcher projects</a:t>
            </a:r>
          </a:p>
          <a:p>
            <a:endParaRPr lang="en-US" dirty="0"/>
          </a:p>
          <a:p>
            <a:pPr marL="0" indent="0">
              <a:buNone/>
            </a:pPr>
            <a:endParaRPr lang="en-US" dirty="0" smtClean="0"/>
          </a:p>
        </p:txBody>
      </p:sp>
      <p:sp>
        <p:nvSpPr>
          <p:cNvPr id="4" name="Rectangle 3"/>
          <p:cNvSpPr/>
          <p:nvPr/>
        </p:nvSpPr>
        <p:spPr>
          <a:xfrm>
            <a:off x="1579367" y="4414797"/>
            <a:ext cx="8965532" cy="1569660"/>
          </a:xfrm>
          <a:prstGeom prst="rect">
            <a:avLst/>
          </a:prstGeom>
        </p:spPr>
        <p:txBody>
          <a:bodyPr wrap="square">
            <a:spAutoFit/>
          </a:bodyPr>
          <a:lstStyle/>
          <a:p>
            <a:pPr algn="ctr"/>
            <a:r>
              <a:rPr lang="en-US" sz="3200" dirty="0" smtClean="0"/>
              <a:t>Our goal is to create an efficient and automated pipeline for producing protein in insect cells, i.e. provide a localized pipeline for researchers. </a:t>
            </a:r>
            <a:endParaRPr lang="en-US" sz="3200" dirty="0"/>
          </a:p>
        </p:txBody>
      </p:sp>
    </p:spTree>
    <p:extLst>
      <p:ext uri="{BB962C8B-B14F-4D97-AF65-F5344CB8AC3E}">
        <p14:creationId xmlns:p14="http://schemas.microsoft.com/office/powerpoint/2010/main" val="82943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Cloning</a:t>
            </a:r>
            <a:endParaRPr lang="en-US" dirty="0"/>
          </a:p>
        </p:txBody>
      </p:sp>
      <p:sp>
        <p:nvSpPr>
          <p:cNvPr id="3" name="Content Placeholder 2"/>
          <p:cNvSpPr>
            <a:spLocks noGrp="1"/>
          </p:cNvSpPr>
          <p:nvPr>
            <p:ph idx="1"/>
          </p:nvPr>
        </p:nvSpPr>
        <p:spPr>
          <a:xfrm>
            <a:off x="838200" y="1690688"/>
            <a:ext cx="10515600" cy="4351338"/>
          </a:xfrm>
        </p:spPr>
        <p:txBody>
          <a:bodyPr/>
          <a:lstStyle/>
          <a:p>
            <a:r>
              <a:rPr lang="en-US" dirty="0" smtClean="0"/>
              <a:t>Modify transfer vector DNA with fusion tags and allow high-throughput detection and purification of large numbers of proteins</a:t>
            </a:r>
          </a:p>
          <a:p>
            <a:endParaRPr lang="en-US" dirty="0"/>
          </a:p>
        </p:txBody>
      </p:sp>
      <p:sp>
        <p:nvSpPr>
          <p:cNvPr id="8" name="Rectangle 7"/>
          <p:cNvSpPr/>
          <p:nvPr/>
        </p:nvSpPr>
        <p:spPr>
          <a:xfrm>
            <a:off x="0" y="6353524"/>
            <a:ext cx="3006272" cy="307777"/>
          </a:xfrm>
          <a:prstGeom prst="rect">
            <a:avLst/>
          </a:prstGeom>
        </p:spPr>
        <p:txBody>
          <a:bodyPr wrap="none">
            <a:spAutoFit/>
          </a:bodyPr>
          <a:lstStyle/>
          <a:p>
            <a:r>
              <a:rPr lang="en-US" sz="1400" dirty="0" smtClean="0"/>
              <a:t>Lars, </a:t>
            </a:r>
            <a:r>
              <a:rPr lang="en-US" sz="1400" dirty="0" err="1" smtClean="0"/>
              <a:t>Redecke</a:t>
            </a:r>
            <a:r>
              <a:rPr lang="en-US" sz="1400" dirty="0" smtClean="0"/>
              <a:t>., et al. </a:t>
            </a:r>
            <a:r>
              <a:rPr lang="en-US" sz="1400" i="1" dirty="0" smtClean="0"/>
              <a:t>Science.</a:t>
            </a:r>
            <a:r>
              <a:rPr lang="en-US" sz="1400" dirty="0" smtClean="0"/>
              <a:t> Dec 2012</a:t>
            </a:r>
            <a:endParaRPr lang="en-US" sz="1400" dirty="0"/>
          </a:p>
        </p:txBody>
      </p:sp>
      <p:pic>
        <p:nvPicPr>
          <p:cNvPr id="11" name="Picture 10"/>
          <p:cNvPicPr>
            <a:picLocks noChangeAspect="1"/>
          </p:cNvPicPr>
          <p:nvPr/>
        </p:nvPicPr>
        <p:blipFill>
          <a:blip r:embed="rId2"/>
          <a:stretch>
            <a:fillRect/>
          </a:stretch>
        </p:blipFill>
        <p:spPr>
          <a:xfrm>
            <a:off x="3057023" y="3091136"/>
            <a:ext cx="6077953" cy="29508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5909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Cloning</a:t>
            </a:r>
            <a:endParaRPr lang="en-US" dirty="0"/>
          </a:p>
        </p:txBody>
      </p:sp>
      <p:sp>
        <p:nvSpPr>
          <p:cNvPr id="3" name="Content Placeholder 2"/>
          <p:cNvSpPr>
            <a:spLocks noGrp="1"/>
          </p:cNvSpPr>
          <p:nvPr>
            <p:ph idx="1"/>
          </p:nvPr>
        </p:nvSpPr>
        <p:spPr>
          <a:xfrm>
            <a:off x="838200" y="1690688"/>
            <a:ext cx="10515600" cy="4351338"/>
          </a:xfrm>
        </p:spPr>
        <p:txBody>
          <a:bodyPr/>
          <a:lstStyle/>
          <a:p>
            <a:r>
              <a:rPr lang="en-US" dirty="0" smtClean="0"/>
              <a:t>After 3 rounds of cloning, we have completed our first gateway compatible transfer vectors with a C-terminal </a:t>
            </a:r>
            <a:r>
              <a:rPr lang="en-US" dirty="0" err="1" smtClean="0"/>
              <a:t>HaloTag</a:t>
            </a:r>
            <a:r>
              <a:rPr lang="en-US" dirty="0" smtClean="0"/>
              <a:t> Fusion.</a:t>
            </a:r>
          </a:p>
        </p:txBody>
      </p:sp>
      <p:sp>
        <p:nvSpPr>
          <p:cNvPr id="4" name="Rectangle 3"/>
          <p:cNvSpPr/>
          <p:nvPr/>
        </p:nvSpPr>
        <p:spPr>
          <a:xfrm>
            <a:off x="1090863" y="6042026"/>
            <a:ext cx="10010273" cy="954107"/>
          </a:xfrm>
          <a:prstGeom prst="rect">
            <a:avLst/>
          </a:prstGeom>
        </p:spPr>
        <p:txBody>
          <a:bodyPr wrap="square">
            <a:spAutoFit/>
          </a:bodyPr>
          <a:lstStyle/>
          <a:p>
            <a:r>
              <a:rPr lang="en-US" sz="2800" dirty="0" smtClean="0"/>
              <a:t>We’re developing more transfer vectors with different fusion tags</a:t>
            </a:r>
          </a:p>
          <a:p>
            <a:endParaRPr lang="en-US" sz="2800"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2833688"/>
            <a:ext cx="4833228" cy="316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2823" y="3333875"/>
            <a:ext cx="4830977" cy="2163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2154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 y="967137"/>
            <a:ext cx="10972800" cy="1143000"/>
          </a:xfrm>
        </p:spPr>
        <p:txBody>
          <a:bodyPr/>
          <a:lstStyle/>
          <a:p>
            <a:r>
              <a:rPr lang="en-US" dirty="0" smtClean="0"/>
              <a:t>Methods: Insect Cell Culture and Protein Expression</a:t>
            </a:r>
            <a:endParaRPr lang="en-US" dirty="0"/>
          </a:p>
        </p:txBody>
      </p:sp>
      <p:sp>
        <p:nvSpPr>
          <p:cNvPr id="3" name="Content Placeholder 2"/>
          <p:cNvSpPr>
            <a:spLocks noGrp="1"/>
          </p:cNvSpPr>
          <p:nvPr>
            <p:ph idx="1"/>
          </p:nvPr>
        </p:nvSpPr>
        <p:spPr>
          <a:xfrm>
            <a:off x="575733" y="2340658"/>
            <a:ext cx="10972800" cy="4525963"/>
          </a:xfrm>
        </p:spPr>
        <p:txBody>
          <a:bodyPr/>
          <a:lstStyle/>
          <a:p>
            <a:r>
              <a:rPr lang="en-US" dirty="0" smtClean="0"/>
              <a:t>Grow, preserve, transfect, and </a:t>
            </a:r>
            <a:r>
              <a:rPr lang="en-US" dirty="0" smtClean="0"/>
              <a:t>lyse </a:t>
            </a:r>
            <a:r>
              <a:rPr lang="en-US" dirty="0" smtClean="0"/>
              <a:t>insect cells </a:t>
            </a:r>
          </a:p>
          <a:p>
            <a:r>
              <a:rPr lang="en-US" dirty="0" smtClean="0"/>
              <a:t>Testing expression inside insect cells</a:t>
            </a:r>
          </a:p>
          <a:p>
            <a:pPr lvl="1"/>
            <a:r>
              <a:rPr lang="en-US" dirty="0" smtClean="0"/>
              <a:t>We test the expression with polyacrylamide gel electrophoresis to characterize the protein we make</a:t>
            </a:r>
          </a:p>
          <a:p>
            <a:pPr lvl="1"/>
            <a:r>
              <a:rPr lang="en-US" dirty="0" smtClean="0"/>
              <a:t>How big is it, how many, what is it made up of, etc.</a:t>
            </a:r>
          </a:p>
          <a:p>
            <a:r>
              <a:rPr lang="en-US" dirty="0" smtClean="0"/>
              <a:t>Purification</a:t>
            </a:r>
          </a:p>
          <a:p>
            <a:pPr lvl="1"/>
            <a:r>
              <a:rPr lang="en-US" dirty="0" smtClean="0"/>
              <a:t>Extract the protein from the insect cell via </a:t>
            </a:r>
            <a:r>
              <a:rPr lang="en-US" dirty="0" smtClean="0"/>
              <a:t>fusion tags</a:t>
            </a:r>
          </a:p>
          <a:p>
            <a:pPr lvl="1"/>
            <a:r>
              <a:rPr lang="en-US" dirty="0" smtClean="0"/>
              <a:t>Optimize protocols to increase yield and purity</a:t>
            </a:r>
            <a:endParaRPr lang="en-US" dirty="0" smtClean="0"/>
          </a:p>
          <a:p>
            <a:endParaRPr lang="en-US" dirty="0"/>
          </a:p>
        </p:txBody>
      </p:sp>
    </p:spTree>
    <p:extLst>
      <p:ext uri="{BB962C8B-B14F-4D97-AF65-F5344CB8AC3E}">
        <p14:creationId xmlns:p14="http://schemas.microsoft.com/office/powerpoint/2010/main" val="316033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8854"/>
            <a:ext cx="10972800" cy="1143000"/>
          </a:xfrm>
        </p:spPr>
        <p:txBody>
          <a:bodyPr/>
          <a:lstStyle/>
          <a:p>
            <a:r>
              <a:rPr lang="en-US" dirty="0" smtClean="0"/>
              <a:t>Results: Cell Culture</a:t>
            </a:r>
            <a:endParaRPr lang="en-US" dirty="0"/>
          </a:p>
        </p:txBody>
      </p:sp>
      <p:sp>
        <p:nvSpPr>
          <p:cNvPr id="3" name="Content Placeholder 2"/>
          <p:cNvSpPr>
            <a:spLocks noGrp="1"/>
          </p:cNvSpPr>
          <p:nvPr>
            <p:ph idx="1"/>
          </p:nvPr>
        </p:nvSpPr>
        <p:spPr>
          <a:xfrm>
            <a:off x="609600" y="1514225"/>
            <a:ext cx="10515600" cy="4351338"/>
          </a:xfrm>
        </p:spPr>
        <p:txBody>
          <a:bodyPr/>
          <a:lstStyle/>
          <a:p>
            <a:r>
              <a:rPr lang="en-US" sz="2800" dirty="0" smtClean="0"/>
              <a:t>We are working to optimize the growth conditions for our insect cells. </a:t>
            </a:r>
          </a:p>
          <a:p>
            <a:pPr lvl="1"/>
            <a:r>
              <a:rPr lang="en-US" sz="2400" dirty="0" smtClean="0"/>
              <a:t>Comparing shaker speed and orbit size</a:t>
            </a:r>
            <a:endParaRPr lang="en-US" sz="2400" dirty="0"/>
          </a:p>
        </p:txBody>
      </p:sp>
      <p:grpSp>
        <p:nvGrpSpPr>
          <p:cNvPr id="10" name="Group 9"/>
          <p:cNvGrpSpPr/>
          <p:nvPr/>
        </p:nvGrpSpPr>
        <p:grpSpPr>
          <a:xfrm>
            <a:off x="3328526" y="2657225"/>
            <a:ext cx="7909658" cy="3742087"/>
            <a:chOff x="87183" y="2281318"/>
            <a:chExt cx="8215358" cy="4172574"/>
          </a:xfrm>
        </p:grpSpPr>
        <p:pic>
          <p:nvPicPr>
            <p:cNvPr id="5" name="Picture 4"/>
            <p:cNvPicPr>
              <a:picLocks noChangeAspect="1"/>
            </p:cNvPicPr>
            <p:nvPr/>
          </p:nvPicPr>
          <p:blipFill>
            <a:blip r:embed="rId2"/>
            <a:stretch>
              <a:fillRect/>
            </a:stretch>
          </p:blipFill>
          <p:spPr>
            <a:xfrm>
              <a:off x="3852621" y="2927649"/>
              <a:ext cx="4413083" cy="3526243"/>
            </a:xfrm>
            <a:prstGeom prst="rect">
              <a:avLst/>
            </a:prstGeom>
          </p:spPr>
        </p:pic>
        <p:grpSp>
          <p:nvGrpSpPr>
            <p:cNvPr id="9" name="Group 8"/>
            <p:cNvGrpSpPr/>
            <p:nvPr/>
          </p:nvGrpSpPr>
          <p:grpSpPr>
            <a:xfrm>
              <a:off x="87183" y="2281318"/>
              <a:ext cx="8215358" cy="2638667"/>
              <a:chOff x="3231436" y="2238659"/>
              <a:chExt cx="8215358" cy="2638667"/>
            </a:xfrm>
          </p:grpSpPr>
          <p:sp>
            <p:nvSpPr>
              <p:cNvPr id="6" name="TextBox 5"/>
              <p:cNvSpPr txBox="1"/>
              <p:nvPr/>
            </p:nvSpPr>
            <p:spPr>
              <a:xfrm>
                <a:off x="7033711" y="2238659"/>
                <a:ext cx="2206541" cy="720684"/>
              </a:xfrm>
              <a:prstGeom prst="rect">
                <a:avLst/>
              </a:prstGeom>
              <a:noFill/>
            </p:spPr>
            <p:txBody>
              <a:bodyPr wrap="square" rtlCol="0">
                <a:spAutoFit/>
              </a:bodyPr>
              <a:lstStyle/>
              <a:p>
                <a:r>
                  <a:rPr lang="en-US" b="1" u="sng" dirty="0" smtClean="0">
                    <a:solidFill>
                      <a:prstClr val="black"/>
                    </a:solidFill>
                  </a:rPr>
                  <a:t>Thomson </a:t>
                </a:r>
              </a:p>
              <a:p>
                <a:r>
                  <a:rPr lang="en-US" b="1" dirty="0" smtClean="0">
                    <a:solidFill>
                      <a:prstClr val="black"/>
                    </a:solidFill>
                  </a:rPr>
                  <a:t>250 rpm;  0.5” orbit</a:t>
                </a:r>
                <a:endParaRPr lang="en-US" b="1" dirty="0">
                  <a:solidFill>
                    <a:prstClr val="black"/>
                  </a:solidFill>
                </a:endParaRPr>
              </a:p>
            </p:txBody>
          </p:sp>
          <p:sp>
            <p:nvSpPr>
              <p:cNvPr id="7" name="TextBox 6"/>
              <p:cNvSpPr txBox="1"/>
              <p:nvPr/>
            </p:nvSpPr>
            <p:spPr>
              <a:xfrm>
                <a:off x="9240252" y="2238659"/>
                <a:ext cx="2206542" cy="720684"/>
              </a:xfrm>
              <a:prstGeom prst="rect">
                <a:avLst/>
              </a:prstGeom>
              <a:noFill/>
            </p:spPr>
            <p:txBody>
              <a:bodyPr wrap="square" rtlCol="0">
                <a:spAutoFit/>
              </a:bodyPr>
              <a:lstStyle/>
              <a:p>
                <a:r>
                  <a:rPr lang="en-US" b="1" u="sng" dirty="0" err="1" smtClean="0">
                    <a:solidFill>
                      <a:prstClr val="black"/>
                    </a:solidFill>
                  </a:rPr>
                  <a:t>Innova</a:t>
                </a:r>
                <a:r>
                  <a:rPr lang="en-US" b="1" u="sng" dirty="0" smtClean="0">
                    <a:solidFill>
                      <a:prstClr val="black"/>
                    </a:solidFill>
                  </a:rPr>
                  <a:t> 44 </a:t>
                </a:r>
              </a:p>
              <a:p>
                <a:r>
                  <a:rPr lang="en-US" b="1" dirty="0" smtClean="0">
                    <a:solidFill>
                      <a:prstClr val="black"/>
                    </a:solidFill>
                  </a:rPr>
                  <a:t>150 rpm; 1” orbit</a:t>
                </a:r>
                <a:endParaRPr lang="en-US" b="1" dirty="0">
                  <a:solidFill>
                    <a:prstClr val="black"/>
                  </a:solidFill>
                </a:endParaRPr>
              </a:p>
            </p:txBody>
          </p:sp>
          <p:sp>
            <p:nvSpPr>
              <p:cNvPr id="8" name="TextBox 7"/>
              <p:cNvSpPr txBox="1"/>
              <p:nvPr/>
            </p:nvSpPr>
            <p:spPr>
              <a:xfrm>
                <a:off x="3231436" y="3847777"/>
                <a:ext cx="3756677" cy="1029549"/>
              </a:xfrm>
              <a:prstGeom prst="rect">
                <a:avLst/>
              </a:prstGeom>
              <a:noFill/>
            </p:spPr>
            <p:txBody>
              <a:bodyPr wrap="none" rtlCol="0">
                <a:spAutoFit/>
              </a:bodyPr>
              <a:lstStyle/>
              <a:p>
                <a:r>
                  <a:rPr lang="en-US" b="1" dirty="0" smtClean="0">
                    <a:solidFill>
                      <a:prstClr val="black"/>
                    </a:solidFill>
                  </a:rPr>
                  <a:t>28 hours shaking after resuspension</a:t>
                </a:r>
              </a:p>
              <a:p>
                <a:pPr algn="ctr"/>
                <a:r>
                  <a:rPr lang="en-US" b="1" dirty="0" smtClean="0">
                    <a:solidFill>
                      <a:prstClr val="black"/>
                    </a:solidFill>
                  </a:rPr>
                  <a:t>12.5 mL volume per flask</a:t>
                </a:r>
              </a:p>
              <a:p>
                <a:pPr algn="ctr"/>
                <a:r>
                  <a:rPr lang="en-US" b="1" dirty="0" smtClean="0">
                    <a:solidFill>
                      <a:prstClr val="black"/>
                    </a:solidFill>
                  </a:rPr>
                  <a:t>28°C</a:t>
                </a:r>
                <a:endParaRPr lang="en-US" b="1" dirty="0">
                  <a:solidFill>
                    <a:prstClr val="black"/>
                  </a:solidFill>
                </a:endParaRPr>
              </a:p>
            </p:txBody>
          </p:sp>
        </p:grpSp>
      </p:grpSp>
    </p:spTree>
    <p:extLst>
      <p:ext uri="{BB962C8B-B14F-4D97-AF65-F5344CB8AC3E}">
        <p14:creationId xmlns:p14="http://schemas.microsoft.com/office/powerpoint/2010/main" val="206509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0252"/>
            <a:ext cx="10972800" cy="1143000"/>
          </a:xfrm>
        </p:spPr>
        <p:txBody>
          <a:bodyPr/>
          <a:lstStyle/>
          <a:p>
            <a:r>
              <a:rPr lang="en-US" dirty="0" smtClean="0"/>
              <a:t>Future Project Ventures:</a:t>
            </a:r>
            <a:endParaRPr lang="en-US" dirty="0"/>
          </a:p>
        </p:txBody>
      </p:sp>
      <p:sp>
        <p:nvSpPr>
          <p:cNvPr id="3" name="Content Placeholder 2"/>
          <p:cNvSpPr>
            <a:spLocks noGrp="1"/>
          </p:cNvSpPr>
          <p:nvPr>
            <p:ph idx="1"/>
          </p:nvPr>
        </p:nvSpPr>
        <p:spPr>
          <a:xfrm>
            <a:off x="838200" y="1536374"/>
            <a:ext cx="10515600" cy="4351338"/>
          </a:xfrm>
        </p:spPr>
        <p:txBody>
          <a:bodyPr/>
          <a:lstStyle/>
          <a:p>
            <a:r>
              <a:rPr lang="en-US" dirty="0" smtClean="0"/>
              <a:t>This is a multi-year project, starting with this initial research in cloning vectors/growing up micro crystals and continuing in a collaboration with Petra Fromme and John Spence.</a:t>
            </a:r>
          </a:p>
          <a:p>
            <a:r>
              <a:rPr lang="en-US" dirty="0" smtClean="0"/>
              <a:t>Solve crystal structures determined from the micro crystals</a:t>
            </a:r>
          </a:p>
          <a:p>
            <a:endParaRPr lang="en-US" dirty="0"/>
          </a:p>
        </p:txBody>
      </p:sp>
      <p:sp>
        <p:nvSpPr>
          <p:cNvPr id="17" name="Rectangle 16"/>
          <p:cNvSpPr/>
          <p:nvPr/>
        </p:nvSpPr>
        <p:spPr>
          <a:xfrm>
            <a:off x="3962401" y="6583406"/>
            <a:ext cx="8390020" cy="338554"/>
          </a:xfrm>
          <a:prstGeom prst="rect">
            <a:avLst/>
          </a:prstGeom>
        </p:spPr>
        <p:txBody>
          <a:bodyPr wrap="square">
            <a:spAutoFit/>
          </a:bodyPr>
          <a:lstStyle/>
          <a:p>
            <a:r>
              <a:rPr lang="en-US" sz="1600" dirty="0" smtClean="0">
                <a:solidFill>
                  <a:schemeClr val="bg1"/>
                </a:solidFill>
              </a:rPr>
              <a:t>In Vivo Protein Crystallization Opens New Routes in Structural Biology;      Lars, </a:t>
            </a:r>
            <a:r>
              <a:rPr lang="en-US" sz="1600" dirty="0" err="1" smtClean="0">
                <a:solidFill>
                  <a:schemeClr val="bg1"/>
                </a:solidFill>
              </a:rPr>
              <a:t>Redecke</a:t>
            </a:r>
            <a:r>
              <a:rPr lang="en-US" sz="1600" dirty="0">
                <a:solidFill>
                  <a:schemeClr val="bg1"/>
                </a:solidFill>
              </a:rPr>
              <a:t>.</a:t>
            </a:r>
            <a:r>
              <a:rPr lang="en-US" sz="1600" dirty="0" smtClean="0">
                <a:solidFill>
                  <a:schemeClr val="bg1"/>
                </a:solidFill>
              </a:rPr>
              <a:t> </a:t>
            </a:r>
            <a:r>
              <a:rPr lang="en-US" sz="1600" i="1" dirty="0" smtClean="0">
                <a:solidFill>
                  <a:schemeClr val="bg1"/>
                </a:solidFill>
              </a:rPr>
              <a:t>Science</a:t>
            </a:r>
            <a:endParaRPr lang="en-US" sz="1600" dirty="0" smtClean="0">
              <a:solidFill>
                <a:schemeClr val="bg1"/>
              </a:solidFill>
            </a:endParaRPr>
          </a:p>
        </p:txBody>
      </p:sp>
      <p:grpSp>
        <p:nvGrpSpPr>
          <p:cNvPr id="22" name="Group 21"/>
          <p:cNvGrpSpPr/>
          <p:nvPr/>
        </p:nvGrpSpPr>
        <p:grpSpPr>
          <a:xfrm>
            <a:off x="3078325" y="3888766"/>
            <a:ext cx="6035349" cy="1998946"/>
            <a:chOff x="2928669" y="943847"/>
            <a:chExt cx="4629685" cy="1171575"/>
          </a:xfrm>
        </p:grpSpPr>
        <p:pic>
          <p:nvPicPr>
            <p:cNvPr id="19" name="Picture 18"/>
            <p:cNvPicPr>
              <a:picLocks noChangeAspect="1"/>
            </p:cNvPicPr>
            <p:nvPr/>
          </p:nvPicPr>
          <p:blipFill>
            <a:blip r:embed="rId2"/>
            <a:stretch>
              <a:fillRect/>
            </a:stretch>
          </p:blipFill>
          <p:spPr>
            <a:xfrm>
              <a:off x="2928669" y="981947"/>
              <a:ext cx="1724025" cy="1133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19"/>
            <p:cNvPicPr>
              <a:picLocks noChangeAspect="1"/>
            </p:cNvPicPr>
            <p:nvPr/>
          </p:nvPicPr>
          <p:blipFill>
            <a:blip r:embed="rId3"/>
            <a:stretch>
              <a:fillRect/>
            </a:stretch>
          </p:blipFill>
          <p:spPr>
            <a:xfrm>
              <a:off x="5010149" y="981947"/>
              <a:ext cx="1067902" cy="1133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0"/>
            <p:cNvPicPr>
              <a:picLocks noChangeAspect="1"/>
            </p:cNvPicPr>
            <p:nvPr/>
          </p:nvPicPr>
          <p:blipFill>
            <a:blip r:embed="rId4"/>
            <a:stretch>
              <a:fillRect/>
            </a:stretch>
          </p:blipFill>
          <p:spPr>
            <a:xfrm>
              <a:off x="6453454" y="943847"/>
              <a:ext cx="1104900" cy="1171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128891655"/>
      </p:ext>
    </p:extLst>
  </p:cSld>
  <p:clrMapOvr>
    <a:masterClrMapping/>
  </p:clrMapOvr>
</p:sld>
</file>

<file path=ppt/theme/theme1.xml><?xml version="1.0" encoding="utf-8"?>
<a:theme xmlns:a="http://schemas.openxmlformats.org/drawingml/2006/main" name="CPD_Template with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CPD_Template with logo</Template>
  <TotalTime>380</TotalTime>
  <Words>511</Words>
  <Application>Microsoft Office PowerPoint</Application>
  <PresentationFormat>Widescreen</PresentationFormat>
  <Paragraphs>66</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MS PGothic</vt:lpstr>
      <vt:lpstr>Arial</vt:lpstr>
      <vt:lpstr>Calibri</vt:lpstr>
      <vt:lpstr>CPD_Template with logo</vt:lpstr>
      <vt:lpstr> High-Throughput Protein Production in Insect Cells</vt:lpstr>
      <vt:lpstr>Table of Contents:</vt:lpstr>
      <vt:lpstr>Proteins:</vt:lpstr>
      <vt:lpstr>Need:</vt:lpstr>
      <vt:lpstr>Methods: Cloning</vt:lpstr>
      <vt:lpstr>Results: Cloning</vt:lpstr>
      <vt:lpstr>Methods: Insect Cell Culture and Protein Expression</vt:lpstr>
      <vt:lpstr>Results: Cell Culture</vt:lpstr>
      <vt:lpstr>Future Project Ventures:</vt:lpstr>
      <vt:lpstr>Thank you to the LaBaer Laboratories at Biodesign, my mentors Andrea Throop and Justin Saul, my teammates David Haddad and Hannah Johnson, and the NASA Space Grant program for funding 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High-Throughput Protein Production in Insect Cells</dc:title>
  <dc:creator>Sarah Jane</dc:creator>
  <cp:lastModifiedBy>Sarah Jane</cp:lastModifiedBy>
  <cp:revision>44</cp:revision>
  <dcterms:created xsi:type="dcterms:W3CDTF">2015-03-31T23:55:08Z</dcterms:created>
  <dcterms:modified xsi:type="dcterms:W3CDTF">2015-04-01T19:49:50Z</dcterms:modified>
</cp:coreProperties>
</file>